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
  </p:notesMasterIdLst>
  <p:sldIdLst>
    <p:sldId id="261"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Georgia" panose="02040502050405020303" pitchFamily="18" charset="0"/>
      <p:regular r:id="rId8"/>
      <p:bold r:id="rId9"/>
      <p:italic r:id="rId10"/>
      <p:boldItalic r:id="rId11"/>
    </p:embeddedFont>
    <p:embeddedFont>
      <p:font typeface="Impact" panose="020B0806030902050204" pitchFamily="34" charset="0"/>
      <p:regular r:id="rId12"/>
    </p:embeddedFont>
    <p:embeddedFont>
      <p:font typeface="Verdana" panose="020B0604030504040204" pitchFamily="34" charset="0"/>
      <p:regular r:id="rId13"/>
      <p:bold r:id="rId14"/>
      <p:italic r:id="rId15"/>
      <p:boldItalic r:id="rId16"/>
    </p:embeddedFont>
  </p:embeddedFontLst>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3178" autoAdjust="0"/>
  </p:normalViewPr>
  <p:slideViewPr>
    <p:cSldViewPr snapToGrid="0" snapToObjects="1">
      <p:cViewPr varScale="1">
        <p:scale>
          <a:sx n="22" d="100"/>
          <a:sy n="22" d="100"/>
        </p:scale>
        <p:origin x="1434" y="342"/>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2/14/2020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4EE66E7-4D13-4E2A-B6AF-F1BE55AD9488}"/>
              </a:ext>
            </a:extLst>
          </p:cNvPr>
          <p:cNvPicPr>
            <a:picLocks noGrp="1" noChangeAspect="1"/>
          </p:cNvPicPr>
          <p:nvPr>
            <p:ph type="pic" sz="quarter" idx="11"/>
          </p:nvPr>
        </p:nvPicPr>
        <p:blipFill>
          <a:blip r:embed="rId2"/>
          <a:srcRect t="3621" b="3621"/>
          <a:stretch>
            <a:fillRect/>
          </a:stretch>
        </p:blipFill>
        <p:spPr>
          <a:xfrm>
            <a:off x="33722401" y="22775205"/>
            <a:ext cx="7994507" cy="9101138"/>
          </a:xfrm>
          <a:effectLst>
            <a:outerShdw blurRad="76200" dir="18900000" sy="23000" kx="-1200000" algn="bl" rotWithShape="0">
              <a:prstClr val="black">
                <a:alpha val="20000"/>
              </a:prstClr>
            </a:outerShdw>
          </a:effectLst>
        </p:spPr>
      </p:pic>
      <p:sp>
        <p:nvSpPr>
          <p:cNvPr id="6" name="Text Placeholder 16"/>
          <p:cNvSpPr txBox="1">
            <a:spLocks/>
          </p:cNvSpPr>
          <p:nvPr/>
        </p:nvSpPr>
        <p:spPr>
          <a:xfrm>
            <a:off x="12292012" y="24006259"/>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a:rPr>
              <a:t>Post-Joke Classification</a:t>
            </a:r>
          </a:p>
        </p:txBody>
      </p:sp>
      <p:sp>
        <p:nvSpPr>
          <p:cNvPr id="7" name="Text Placeholder 18"/>
          <p:cNvSpPr txBox="1">
            <a:spLocks/>
          </p:cNvSpPr>
          <p:nvPr/>
        </p:nvSpPr>
        <p:spPr>
          <a:xfrm>
            <a:off x="12292014" y="25109022"/>
            <a:ext cx="9418320" cy="3581814"/>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Aft>
                <a:spcPts val="2600"/>
              </a:spcAft>
              <a:buFont typeface="Arial" panose="020B0604020202020204" pitchFamily="34" charset="0"/>
              <a:buChar char="•"/>
            </a:pPr>
            <a:r>
              <a:rPr lang="en-US" dirty="0">
                <a:latin typeface="Verdana" panose="020B0604030504040204" pitchFamily="34" charset="0"/>
                <a:ea typeface="Verdana" panose="020B0604030504040204" pitchFamily="34" charset="0"/>
              </a:rPr>
              <a:t>Features are Pitch, </a:t>
            </a:r>
            <a:r>
              <a:rPr lang="en-US" dirty="0" err="1">
                <a:latin typeface="Verdana" panose="020B0604030504040204" pitchFamily="34" charset="0"/>
                <a:ea typeface="Verdana" panose="020B0604030504040204" pitchFamily="34" charset="0"/>
              </a:rPr>
              <a:t>PitchSd</a:t>
            </a:r>
            <a:r>
              <a:rPr lang="en-US" dirty="0">
                <a:latin typeface="Verdana" panose="020B0604030504040204" pitchFamily="34" charset="0"/>
                <a:ea typeface="Verdana" panose="020B0604030504040204" pitchFamily="34" charset="0"/>
              </a:rPr>
              <a:t>, Intensity, </a:t>
            </a:r>
            <a:r>
              <a:rPr lang="en-US" dirty="0" err="1">
                <a:latin typeface="Verdana" panose="020B0604030504040204" pitchFamily="34" charset="0"/>
                <a:ea typeface="Verdana" panose="020B0604030504040204" pitchFamily="34" charset="0"/>
              </a:rPr>
              <a:t>IntensitySd</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MaxSound</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MinSound</a:t>
            </a:r>
            <a:endParaRPr lang="en-US" dirty="0">
              <a:latin typeface="Verdana" panose="020B0604030504040204" pitchFamily="34" charset="0"/>
              <a:ea typeface="Verdana" panose="020B0604030504040204" pitchFamily="34" charset="0"/>
            </a:endParaRPr>
          </a:p>
          <a:p>
            <a:pPr marL="457200" indent="-457200">
              <a:spcAft>
                <a:spcPts val="2600"/>
              </a:spcAft>
              <a:buFont typeface="Arial" panose="020B0604020202020204" pitchFamily="34" charset="0"/>
              <a:buChar char="•"/>
            </a:pPr>
            <a:r>
              <a:rPr lang="en-US" dirty="0">
                <a:latin typeface="Verdana" panose="020B0604030504040204" pitchFamily="34" charset="0"/>
                <a:ea typeface="Verdana" panose="020B0604030504040204" pitchFamily="34" charset="0"/>
              </a:rPr>
              <a:t>SVM (support vector machine) classifier to separate data</a:t>
            </a:r>
          </a:p>
          <a:p>
            <a:pPr marL="457200" indent="-457200">
              <a:spcAft>
                <a:spcPts val="2600"/>
              </a:spcAft>
              <a:buFont typeface="Arial" panose="020B0604020202020204" pitchFamily="34" charset="0"/>
              <a:buChar char="•"/>
            </a:pPr>
            <a:r>
              <a:rPr lang="en-US" dirty="0">
                <a:latin typeface="Verdana" panose="020B0604030504040204" pitchFamily="34" charset="0"/>
                <a:ea typeface="Verdana" panose="020B0604030504040204" pitchFamily="34" charset="0"/>
              </a:rPr>
              <a:t>2 Class or 3 Class (pictures) classification</a:t>
            </a:r>
          </a:p>
          <a:p>
            <a:pPr marL="457200" indent="-457200">
              <a:spcAft>
                <a:spcPts val="2600"/>
              </a:spcAft>
              <a:buFont typeface="Arial" panose="020B0604020202020204" pitchFamily="34" charset="0"/>
              <a:buChar char="•"/>
            </a:pPr>
            <a:r>
              <a:rPr lang="en-US" dirty="0">
                <a:latin typeface="Verdana" panose="020B0604030504040204" pitchFamily="34" charset="0"/>
                <a:ea typeface="Verdana" panose="020B0604030504040204" pitchFamily="34" charset="0"/>
              </a:rPr>
              <a:t>95% and 85% accuracy respectively</a:t>
            </a:r>
          </a:p>
        </p:txBody>
      </p:sp>
      <p:sp>
        <p:nvSpPr>
          <p:cNvPr id="8" name="Text Placeholder 16"/>
          <p:cNvSpPr txBox="1">
            <a:spLocks/>
          </p:cNvSpPr>
          <p:nvPr/>
        </p:nvSpPr>
        <p:spPr>
          <a:xfrm>
            <a:off x="22463903" y="24006259"/>
            <a:ext cx="941832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a:rPr>
              <a:t>Mid-Joke Classification</a:t>
            </a:r>
          </a:p>
        </p:txBody>
      </p:sp>
      <p:sp>
        <p:nvSpPr>
          <p:cNvPr id="9" name="Text Placeholder 18"/>
          <p:cNvSpPr txBox="1">
            <a:spLocks/>
          </p:cNvSpPr>
          <p:nvPr/>
        </p:nvSpPr>
        <p:spPr>
          <a:xfrm>
            <a:off x="22463903" y="25109022"/>
            <a:ext cx="9418320" cy="3786999"/>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panose="020B0604030504040204" pitchFamily="34" charset="0"/>
                <a:ea typeface="Verdana" panose="020B0604030504040204" pitchFamily="34" charset="0"/>
              </a:rPr>
              <a:t>Bullet. </a:t>
            </a:r>
            <a:r>
              <a:rPr lang="en-US" dirty="0" err="1">
                <a:latin typeface="Verdana" panose="020B0604030504040204" pitchFamily="34" charset="0"/>
                <a:ea typeface="Verdana" panose="020B0604030504040204" pitchFamily="34" charset="0"/>
              </a:rPr>
              <a:t>lum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exer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adipsustrud</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doloree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tuerat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lorpera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esenibh</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eu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faccum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eum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iuscili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quamcommy</a:t>
            </a:r>
            <a:r>
              <a:rPr lang="en-US" dirty="0">
                <a:latin typeface="Verdana" panose="020B0604030504040204" pitchFamily="34" charset="0"/>
                <a:ea typeface="Verdana" panose="020B0604030504040204" pitchFamily="34" charset="0"/>
              </a:rPr>
              <a:t> nit </a:t>
            </a:r>
            <a:r>
              <a:rPr lang="en-US" dirty="0" err="1">
                <a:latin typeface="Verdana" panose="020B0604030504040204" pitchFamily="34" charset="0"/>
                <a:ea typeface="Verdana" panose="020B0604030504040204" pitchFamily="34" charset="0"/>
              </a:rPr>
              <a:t>lorerillut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ullam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quat</a:t>
            </a:r>
            <a:r>
              <a:rPr lang="en-US" dirty="0">
                <a:latin typeface="Verdana" panose="020B0604030504040204" pitchFamily="34" charset="0"/>
                <a:ea typeface="Verdana" panose="020B0604030504040204" pitchFamily="34" charset="0"/>
              </a:rPr>
              <a:t> lore </a:t>
            </a:r>
            <a:r>
              <a:rPr lang="en-US" dirty="0" err="1">
                <a:latin typeface="Verdana" panose="020B0604030504040204" pitchFamily="34" charset="0"/>
                <a:ea typeface="Verdana" panose="020B0604030504040204" pitchFamily="34" charset="0"/>
              </a:rPr>
              <a:t>verostrud</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ming</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faciliquisse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modolortin</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volore</a:t>
            </a:r>
            <a:r>
              <a:rPr lang="en-US" dirty="0">
                <a:latin typeface="Verdana" panose="020B0604030504040204" pitchFamily="34" charset="0"/>
                <a:ea typeface="Verdana" panose="020B0604030504040204" pitchFamily="34" charset="0"/>
              </a:rPr>
              <a:t> </a:t>
            </a:r>
          </a:p>
          <a:p>
            <a:pPr>
              <a:spcAft>
                <a:spcPts val="2600"/>
              </a:spcAft>
            </a:pPr>
            <a:r>
              <a:rPr lang="en-US" dirty="0" err="1">
                <a:latin typeface="Verdana" panose="020B0604030504040204" pitchFamily="34" charset="0"/>
                <a:ea typeface="Verdana" panose="020B0604030504040204" pitchFamily="34" charset="0"/>
              </a:rPr>
              <a:t>Vel</a:t>
            </a:r>
            <a:r>
              <a:rPr lang="en-US" dirty="0">
                <a:latin typeface="Verdana" panose="020B0604030504040204" pitchFamily="34" charset="0"/>
                <a:ea typeface="Verdana" panose="020B0604030504040204" pitchFamily="34" charset="0"/>
              </a:rPr>
              <a:t> et </a:t>
            </a:r>
            <a:r>
              <a:rPr lang="en-US" dirty="0" err="1">
                <a:latin typeface="Verdana" panose="020B0604030504040204" pitchFamily="34" charset="0"/>
                <a:ea typeface="Verdana" panose="020B0604030504040204" pitchFamily="34" charset="0"/>
              </a:rPr>
              <a:t>vel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dionsenit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adit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consenim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zzrillute</a:t>
            </a:r>
            <a:r>
              <a:rPr lang="en-US" dirty="0">
                <a:latin typeface="Verdana" panose="020B0604030504040204" pitchFamily="34" charset="0"/>
                <a:ea typeface="Verdana" panose="020B0604030504040204" pitchFamily="34" charset="0"/>
              </a:rPr>
              <a:t> el </a:t>
            </a:r>
            <a:r>
              <a:rPr lang="en-US" dirty="0" err="1">
                <a:latin typeface="Verdana" panose="020B0604030504040204" pitchFamily="34" charset="0"/>
                <a:ea typeface="Verdana" panose="020B0604030504040204" pitchFamily="34" charset="0"/>
              </a:rPr>
              <a:t>euguerostie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faci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bla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conse</a:t>
            </a:r>
            <a:r>
              <a:rPr lang="en-US" dirty="0">
                <a:latin typeface="Verdana" panose="020B0604030504040204" pitchFamily="34" charset="0"/>
                <a:ea typeface="Verdana" panose="020B0604030504040204" pitchFamily="34" charset="0"/>
              </a:rPr>
              <a:t> ad </a:t>
            </a:r>
            <a:r>
              <a:rPr lang="en-US" dirty="0" err="1">
                <a:latin typeface="Verdana" panose="020B0604030504040204" pitchFamily="34" charset="0"/>
                <a:ea typeface="Verdana" panose="020B0604030504040204" pitchFamily="34" charset="0"/>
              </a:rPr>
              <a:t>essi</a:t>
            </a:r>
            <a:r>
              <a:rPr lang="en-US" dirty="0">
                <a:latin typeface="Verdana" panose="020B0604030504040204" pitchFamily="34" charset="0"/>
                <a:ea typeface="Verdana" panose="020B0604030504040204" pitchFamily="34" charset="0"/>
              </a:rPr>
              <a:t>. Vel et vel </a:t>
            </a:r>
            <a:r>
              <a:rPr lang="en-US" dirty="0" err="1">
                <a:latin typeface="Verdana" panose="020B0604030504040204" pitchFamily="34" charset="0"/>
                <a:ea typeface="Verdana" panose="020B0604030504040204" pitchFamily="34" charset="0"/>
              </a:rPr>
              <a:t>dionsenit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adit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consenim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zzrillute</a:t>
            </a:r>
            <a:r>
              <a:rPr lang="en-US" dirty="0">
                <a:latin typeface="Verdana" panose="020B0604030504040204" pitchFamily="34" charset="0"/>
                <a:ea typeface="Verdana" panose="020B0604030504040204" pitchFamily="34" charset="0"/>
              </a:rPr>
              <a:t> el </a:t>
            </a:r>
            <a:r>
              <a:rPr lang="en-US" dirty="0" err="1">
                <a:latin typeface="Verdana" panose="020B0604030504040204" pitchFamily="34" charset="0"/>
                <a:ea typeface="Verdana" panose="020B0604030504040204" pitchFamily="34" charset="0"/>
              </a:rPr>
              <a:t>euguerostie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faci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bla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conse</a:t>
            </a:r>
            <a:r>
              <a:rPr lang="en-US" dirty="0">
                <a:latin typeface="Verdana" panose="020B0604030504040204" pitchFamily="34" charset="0"/>
                <a:ea typeface="Verdana" panose="020B0604030504040204" pitchFamily="34" charset="0"/>
              </a:rPr>
              <a:t> dolore </a:t>
            </a:r>
            <a:r>
              <a:rPr lang="en-US" dirty="0" err="1">
                <a:latin typeface="Verdana" panose="020B0604030504040204" pitchFamily="34" charset="0"/>
                <a:ea typeface="Verdana" panose="020B0604030504040204" pitchFamily="34" charset="0"/>
              </a:rPr>
              <a:t>tet</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volobor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si</a:t>
            </a:r>
            <a:r>
              <a:rPr lang="en-US" dirty="0">
                <a:latin typeface="Verdana" panose="020B0604030504040204" pitchFamily="34" charset="0"/>
                <a:ea typeface="Verdana" panose="020B0604030504040204" pitchFamily="34" charset="0"/>
              </a:rPr>
              <a:t>.</a:t>
            </a:r>
          </a:p>
        </p:txBody>
      </p:sp>
      <p:sp>
        <p:nvSpPr>
          <p:cNvPr id="10" name="Text Placeholder 16"/>
          <p:cNvSpPr txBox="1">
            <a:spLocks/>
          </p:cNvSpPr>
          <p:nvPr/>
        </p:nvSpPr>
        <p:spPr>
          <a:xfrm>
            <a:off x="1931989"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a:rPr>
              <a:t>Background</a:t>
            </a:r>
          </a:p>
        </p:txBody>
      </p:sp>
      <p:sp>
        <p:nvSpPr>
          <p:cNvPr id="11" name="Text Placeholder 18"/>
          <p:cNvSpPr txBox="1">
            <a:spLocks/>
          </p:cNvSpPr>
          <p:nvPr/>
        </p:nvSpPr>
        <p:spPr>
          <a:xfrm>
            <a:off x="1964266" y="4382714"/>
            <a:ext cx="7828351" cy="606967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panose="020B0604030504040204" pitchFamily="34" charset="0"/>
                <a:ea typeface="Verdana" panose="020B0604030504040204" pitchFamily="34" charset="0"/>
                <a:cs typeface="Verdana" charset="0"/>
              </a:rPr>
              <a:t>As human-robot interactions become increasingly commonplace it is important to make the experience feel natural. By studying the ability of a robotic comedian to perceive social cues from an audience and adjust its behavior appropriately insight can be gained into how interpersonal communications between robots and humans can be improved. Our project will study the ability of a robot to determine how well a joke is received based on the laughter it hears and seek ways to improve the success rate of its analysis.</a:t>
            </a: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Building More Self-Aware Everyday Robots</a:t>
            </a:r>
          </a:p>
        </p:txBody>
      </p:sp>
      <p:sp>
        <p:nvSpPr>
          <p:cNvPr id="13" name="Subtitle 2"/>
          <p:cNvSpPr txBox="1">
            <a:spLocks/>
          </p:cNvSpPr>
          <p:nvPr/>
        </p:nvSpPr>
        <p:spPr>
          <a:xfrm>
            <a:off x="12292012" y="6774873"/>
            <a:ext cx="19544199" cy="480886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a:latin typeface="Georgia" panose="02040502050405020303" pitchFamily="18" charset="0"/>
                <a:ea typeface="Georgia" charset="0"/>
                <a:cs typeface="Georgia" charset="0"/>
              </a:rPr>
              <a:t>Using stand-up comedy to advance the quality of human-robot interactions</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CS 43</a:t>
            </a:r>
          </a:p>
        </p:txBody>
      </p:sp>
      <p:pic>
        <p:nvPicPr>
          <p:cNvPr id="17" name="Picture Placeholder 4">
            <a:extLst>
              <a:ext uri="{FF2B5EF4-FFF2-40B4-BE49-F238E27FC236}">
                <a16:creationId xmlns:a16="http://schemas.microsoft.com/office/drawing/2014/main" id="{1C09394A-57C6-4480-BD2E-699B5C860CC0}"/>
              </a:ext>
            </a:extLst>
          </p:cNvPr>
          <p:cNvPicPr>
            <a:picLocks noChangeAspect="1"/>
          </p:cNvPicPr>
          <p:nvPr/>
        </p:nvPicPr>
        <p:blipFill>
          <a:blip r:embed="rId3"/>
          <a:srcRect/>
          <a:stretch/>
        </p:blipFill>
        <p:spPr>
          <a:xfrm>
            <a:off x="3719684" y="21714609"/>
            <a:ext cx="4583299" cy="4583299"/>
          </a:xfrm>
          <a:prstGeom prst="rect">
            <a:avLst/>
          </a:prstGeom>
        </p:spPr>
      </p:pic>
      <p:pic>
        <p:nvPicPr>
          <p:cNvPr id="1026" name="Picture 2">
            <a:extLst>
              <a:ext uri="{FF2B5EF4-FFF2-40B4-BE49-F238E27FC236}">
                <a16:creationId xmlns:a16="http://schemas.microsoft.com/office/drawing/2014/main" id="{0F5623E4-EE54-4DA0-A33B-6663C63D8334}"/>
              </a:ext>
            </a:extLst>
          </p:cNvPr>
          <p:cNvPicPr>
            <a:picLocks noGrp="1" noChangeAspect="1" noChangeArrowheads="1"/>
          </p:cNvPicPr>
          <p:nvPr>
            <p:ph type="pic" sz="quarter" idx="10"/>
          </p:nvPr>
        </p:nvPicPr>
        <p:blipFill rotWithShape="1">
          <a:blip r:embed="rId4">
            <a:extLst>
              <a:ext uri="{28A0092B-C50C-407E-A947-70E740481C1C}">
                <a14:useLocalDpi xmlns:a14="http://schemas.microsoft.com/office/drawing/2010/main" val="0"/>
              </a:ext>
            </a:extLst>
          </a:blip>
          <a:srcRect t="1454" b="628"/>
          <a:stretch/>
        </p:blipFill>
        <p:spPr bwMode="auto">
          <a:xfrm>
            <a:off x="13096714" y="9098350"/>
            <a:ext cx="17662669" cy="12916831"/>
          </a:xfrm>
          <a:prstGeom prst="roundRect">
            <a:avLst>
              <a:gd name="adj" fmla="val 8594"/>
            </a:avLst>
          </a:prstGeom>
          <a:solidFill>
            <a:srgbClr val="FFFFFF">
              <a:shade val="85000"/>
            </a:srgbClr>
          </a:solidFill>
          <a:ln>
            <a:noFill/>
          </a:ln>
          <a:effectLst/>
        </p:spPr>
      </p:pic>
      <p:grpSp>
        <p:nvGrpSpPr>
          <p:cNvPr id="2" name="Group 1">
            <a:extLst>
              <a:ext uri="{FF2B5EF4-FFF2-40B4-BE49-F238E27FC236}">
                <a16:creationId xmlns:a16="http://schemas.microsoft.com/office/drawing/2014/main" id="{0BE03989-1EC2-4ED3-A7B4-0980E364F010}"/>
              </a:ext>
            </a:extLst>
          </p:cNvPr>
          <p:cNvGrpSpPr/>
          <p:nvPr/>
        </p:nvGrpSpPr>
        <p:grpSpPr>
          <a:xfrm>
            <a:off x="33934400" y="3463917"/>
            <a:ext cx="8158690" cy="5808662"/>
            <a:chOff x="33974428" y="5549920"/>
            <a:chExt cx="8158690" cy="5808662"/>
          </a:xfrm>
        </p:grpSpPr>
        <p:sp>
          <p:nvSpPr>
            <p:cNvPr id="14" name="Text Placeholder 16"/>
            <p:cNvSpPr txBox="1">
              <a:spLocks/>
            </p:cNvSpPr>
            <p:nvPr/>
          </p:nvSpPr>
          <p:spPr>
            <a:xfrm>
              <a:off x="33974428" y="5549920"/>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a:rPr>
                <a:t>Team </a:t>
              </a:r>
              <a:r>
                <a:rPr lang="en-US" dirty="0" err="1">
                  <a:solidFill>
                    <a:srgbClr val="FFFFFF"/>
                  </a:solidFill>
                  <a:latin typeface="Verdana Regular"/>
                </a:rPr>
                <a:t>MEmbers</a:t>
              </a:r>
              <a:endParaRPr lang="en-US" dirty="0">
                <a:solidFill>
                  <a:srgbClr val="FFFFFF"/>
                </a:solidFill>
                <a:latin typeface="Verdana Regular"/>
              </a:endParaRPr>
            </a:p>
          </p:txBody>
        </p:sp>
        <p:sp>
          <p:nvSpPr>
            <p:cNvPr id="15" name="Text Placeholder 18"/>
            <p:cNvSpPr txBox="1">
              <a:spLocks/>
            </p:cNvSpPr>
            <p:nvPr/>
          </p:nvSpPr>
          <p:spPr>
            <a:xfrm>
              <a:off x="34006705" y="6468717"/>
              <a:ext cx="8126412" cy="4889865"/>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dirty="0">
                  <a:latin typeface="Verdana" panose="020B0604030504040204" pitchFamily="34" charset="0"/>
                  <a:ea typeface="Verdana" panose="020B0604030504040204" pitchFamily="34" charset="0"/>
                </a:rPr>
                <a:t>Timothy Bui</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buitim@oregonstate.edu</a:t>
              </a:r>
            </a:p>
            <a:p>
              <a:pPr>
                <a:spcAft>
                  <a:spcPts val="2600"/>
                </a:spcAft>
              </a:pPr>
              <a:r>
                <a:rPr lang="en-US" dirty="0" err="1">
                  <a:latin typeface="Verdana" panose="020B0604030504040204" pitchFamily="34" charset="0"/>
                  <a:ea typeface="Verdana" panose="020B0604030504040204" pitchFamily="34" charset="0"/>
                </a:rPr>
                <a:t>Yuhang</a:t>
              </a:r>
              <a:r>
                <a:rPr lang="en-US" dirty="0">
                  <a:latin typeface="Verdana" panose="020B0604030504040204" pitchFamily="34" charset="0"/>
                  <a:ea typeface="Verdana" panose="020B0604030504040204" pitchFamily="34" charset="0"/>
                </a:rPr>
                <a:t> (Tony) Chen</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chenyuha@oregonstate.edu</a:t>
              </a:r>
            </a:p>
            <a:p>
              <a:pPr>
                <a:spcAft>
                  <a:spcPts val="2600"/>
                </a:spcAft>
              </a:pPr>
              <a:r>
                <a:rPr lang="en-US" dirty="0">
                  <a:latin typeface="Verdana" panose="020B0604030504040204" pitchFamily="34" charset="0"/>
                  <a:ea typeface="Verdana" panose="020B0604030504040204" pitchFamily="34" charset="0"/>
                </a:rPr>
                <a:t>Brian </a:t>
              </a:r>
              <a:r>
                <a:rPr lang="en-US" dirty="0" err="1">
                  <a:latin typeface="Verdana" panose="020B0604030504040204" pitchFamily="34" charset="0"/>
                  <a:ea typeface="Verdana" panose="020B0604030504040204" pitchFamily="34" charset="0"/>
                </a:rPr>
                <a:t>Ozarowicz</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ozarowib@oregonstate.edu</a:t>
              </a:r>
            </a:p>
            <a:p>
              <a:pPr>
                <a:spcAft>
                  <a:spcPts val="2600"/>
                </a:spcAft>
              </a:pPr>
              <a:r>
                <a:rPr lang="en-US" dirty="0">
                  <a:latin typeface="Verdana" panose="020B0604030504040204" pitchFamily="34" charset="0"/>
                  <a:ea typeface="Verdana" panose="020B0604030504040204" pitchFamily="34" charset="0"/>
                </a:rPr>
                <a:t>Trevor Webster</a:t>
              </a:r>
              <a:br>
                <a:rPr lang="en-US" dirty="0">
                  <a:latin typeface="Verdana" panose="020B0604030504040204" pitchFamily="34" charset="0"/>
                  <a:ea typeface="Verdana" panose="020B0604030504040204" pitchFamily="34" charset="0"/>
                </a:rPr>
              </a:br>
              <a:r>
                <a:rPr lang="en-US" dirty="0">
                  <a:latin typeface="Verdana" panose="020B0604030504040204" pitchFamily="34" charset="0"/>
                  <a:ea typeface="Verdana" panose="020B0604030504040204" pitchFamily="34" charset="0"/>
                </a:rPr>
                <a:t>webstert@oregonstate.edu</a:t>
              </a:r>
              <a:br>
                <a:rPr lang="en-US" dirty="0">
                  <a:latin typeface="Verdana" panose="020B0604030504040204" pitchFamily="34" charset="0"/>
                  <a:ea typeface="Verdana" panose="020B0604030504040204" pitchFamily="34" charset="0"/>
                </a:rPr>
              </a:br>
              <a:endParaRPr lang="en-US" dirty="0">
                <a:latin typeface="Verdana" panose="020B0604030504040204" pitchFamily="34" charset="0"/>
                <a:ea typeface="Verdana" panose="020B0604030504040204" pitchFamily="34" charset="0"/>
              </a:endParaRPr>
            </a:p>
          </p:txBody>
        </p:sp>
      </p:grpSp>
      <p:grpSp>
        <p:nvGrpSpPr>
          <p:cNvPr id="3" name="Group 2">
            <a:extLst>
              <a:ext uri="{FF2B5EF4-FFF2-40B4-BE49-F238E27FC236}">
                <a16:creationId xmlns:a16="http://schemas.microsoft.com/office/drawing/2014/main" id="{2001651F-0CB9-4B5B-9025-D7A542DF6841}"/>
              </a:ext>
            </a:extLst>
          </p:cNvPr>
          <p:cNvGrpSpPr/>
          <p:nvPr/>
        </p:nvGrpSpPr>
        <p:grpSpPr>
          <a:xfrm>
            <a:off x="33934400" y="11022248"/>
            <a:ext cx="8158690" cy="6449863"/>
            <a:chOff x="33974428" y="11022248"/>
            <a:chExt cx="8158690" cy="6449863"/>
          </a:xfrm>
        </p:grpSpPr>
        <p:sp>
          <p:nvSpPr>
            <p:cNvPr id="19" name="Text Placeholder 16">
              <a:extLst>
                <a:ext uri="{FF2B5EF4-FFF2-40B4-BE49-F238E27FC236}">
                  <a16:creationId xmlns:a16="http://schemas.microsoft.com/office/drawing/2014/main" id="{895D1126-6C7C-41BD-91CE-9131F5519F15}"/>
                </a:ext>
              </a:extLst>
            </p:cNvPr>
            <p:cNvSpPr txBox="1">
              <a:spLocks/>
            </p:cNvSpPr>
            <p:nvPr/>
          </p:nvSpPr>
          <p:spPr>
            <a:xfrm>
              <a:off x="33974428" y="11022248"/>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a:rPr>
                <a:t>About Our Team</a:t>
              </a:r>
            </a:p>
          </p:txBody>
        </p:sp>
        <p:sp>
          <p:nvSpPr>
            <p:cNvPr id="20" name="Text Placeholder 18">
              <a:extLst>
                <a:ext uri="{FF2B5EF4-FFF2-40B4-BE49-F238E27FC236}">
                  <a16:creationId xmlns:a16="http://schemas.microsoft.com/office/drawing/2014/main" id="{FC29CF76-6050-4C76-A1E7-B49BB49BB369}"/>
                </a:ext>
              </a:extLst>
            </p:cNvPr>
            <p:cNvSpPr txBox="1">
              <a:spLocks/>
            </p:cNvSpPr>
            <p:nvPr/>
          </p:nvSpPr>
          <p:spPr>
            <a:xfrm>
              <a:off x="34006705" y="11941045"/>
              <a:ext cx="8126412" cy="5531066"/>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latin typeface="Verdana" panose="020B0604030504040204" pitchFamily="34" charset="0"/>
                  <a:ea typeface="Verdana" panose="020B0604030504040204" pitchFamily="34" charset="0"/>
                </a:rPr>
                <a:t>We are a team of four computer science from many different backgrounds and concentrations. Using our diverse knowledge, we set out to improve an existing automated machine learning system to detect human reception to a joke told by a robot.</a:t>
              </a:r>
            </a:p>
            <a:p>
              <a:pPr marL="0" indent="0">
                <a:spcAft>
                  <a:spcPts val="2600"/>
                </a:spcAft>
                <a:buNone/>
              </a:pPr>
              <a:r>
                <a:rPr lang="en-US" dirty="0">
                  <a:latin typeface="Verdana" panose="020B0604030504040204" pitchFamily="34" charset="0"/>
                  <a:ea typeface="Verdana" panose="020B0604030504040204" pitchFamily="34" charset="0"/>
                </a:rPr>
                <a:t>Our team operated in two parts: one researching and working on the post-joke laughter/reception detection and the other working on the same for the mid-joke laughter detection.</a:t>
              </a:r>
            </a:p>
          </p:txBody>
        </p:sp>
      </p:grpSp>
      <p:grpSp>
        <p:nvGrpSpPr>
          <p:cNvPr id="4" name="Group 3">
            <a:extLst>
              <a:ext uri="{FF2B5EF4-FFF2-40B4-BE49-F238E27FC236}">
                <a16:creationId xmlns:a16="http://schemas.microsoft.com/office/drawing/2014/main" id="{13CE3373-035A-44A4-A1CB-9950CA2A31AB}"/>
              </a:ext>
            </a:extLst>
          </p:cNvPr>
          <p:cNvGrpSpPr/>
          <p:nvPr/>
        </p:nvGrpSpPr>
        <p:grpSpPr>
          <a:xfrm>
            <a:off x="33950538" y="19643410"/>
            <a:ext cx="8158690" cy="2890106"/>
            <a:chOff x="34006706" y="18709141"/>
            <a:chExt cx="8158690" cy="2890106"/>
          </a:xfrm>
        </p:grpSpPr>
        <p:sp>
          <p:nvSpPr>
            <p:cNvPr id="21" name="Text Placeholder 16">
              <a:extLst>
                <a:ext uri="{FF2B5EF4-FFF2-40B4-BE49-F238E27FC236}">
                  <a16:creationId xmlns:a16="http://schemas.microsoft.com/office/drawing/2014/main" id="{2B826BED-6D3B-4BF7-BE7C-FFD62F2C6C3D}"/>
                </a:ext>
              </a:extLst>
            </p:cNvPr>
            <p:cNvSpPr txBox="1">
              <a:spLocks/>
            </p:cNvSpPr>
            <p:nvPr/>
          </p:nvSpPr>
          <p:spPr>
            <a:xfrm>
              <a:off x="34006706" y="18709141"/>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a:rPr>
                <a:t>Acknowledgements</a:t>
              </a:r>
            </a:p>
          </p:txBody>
        </p:sp>
        <p:sp>
          <p:nvSpPr>
            <p:cNvPr id="22" name="Text Placeholder 18">
              <a:extLst>
                <a:ext uri="{FF2B5EF4-FFF2-40B4-BE49-F238E27FC236}">
                  <a16:creationId xmlns:a16="http://schemas.microsoft.com/office/drawing/2014/main" id="{16210891-8599-4F17-A941-29F1C45900FB}"/>
                </a:ext>
              </a:extLst>
            </p:cNvPr>
            <p:cNvSpPr txBox="1">
              <a:spLocks/>
            </p:cNvSpPr>
            <p:nvPr/>
          </p:nvSpPr>
          <p:spPr>
            <a:xfrm>
              <a:off x="34038983" y="19627938"/>
              <a:ext cx="8126412" cy="197130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sv-SE" dirty="0">
                  <a:latin typeface="Verdana" panose="020B0604030504040204" pitchFamily="34" charset="0"/>
                  <a:ea typeface="Verdana" panose="020B0604030504040204" pitchFamily="34" charset="0"/>
                </a:rPr>
                <a:t>Dr. Naomi Fitter</a:t>
              </a:r>
            </a:p>
            <a:p>
              <a:pPr>
                <a:spcAft>
                  <a:spcPts val="2600"/>
                </a:spcAft>
              </a:pPr>
              <a:r>
                <a:rPr lang="sv-SE" dirty="0">
                  <a:latin typeface="Verdana" panose="020B0604030504040204" pitchFamily="34" charset="0"/>
                  <a:ea typeface="Verdana" panose="020B0604030504040204" pitchFamily="34" charset="0"/>
                </a:rPr>
                <a:t>John Vilk</a:t>
              </a:r>
            </a:p>
            <a:p>
              <a:pPr>
                <a:spcAft>
                  <a:spcPts val="2600"/>
                </a:spcAft>
              </a:pPr>
              <a:r>
                <a:rPr lang="sv-SE" dirty="0">
                  <a:latin typeface="Verdana" panose="020B0604030504040204" pitchFamily="34" charset="0"/>
                  <a:ea typeface="Verdana" panose="020B0604030504040204" pitchFamily="34" charset="0"/>
                </a:rPr>
                <a:t>Ella Bisbee</a:t>
              </a:r>
            </a:p>
          </p:txBody>
        </p:sp>
      </p:grpSp>
      <p:sp>
        <p:nvSpPr>
          <p:cNvPr id="23" name="Text Placeholder 16">
            <a:extLst>
              <a:ext uri="{FF2B5EF4-FFF2-40B4-BE49-F238E27FC236}">
                <a16:creationId xmlns:a16="http://schemas.microsoft.com/office/drawing/2014/main" id="{5734BF27-DD22-4802-AB73-44E64AEAA6F9}"/>
              </a:ext>
            </a:extLst>
          </p:cNvPr>
          <p:cNvSpPr txBox="1">
            <a:spLocks/>
          </p:cNvSpPr>
          <p:nvPr/>
        </p:nvSpPr>
        <p:spPr>
          <a:xfrm>
            <a:off x="1931989" y="11022248"/>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a:rPr>
              <a:t>Problem</a:t>
            </a:r>
          </a:p>
        </p:txBody>
      </p:sp>
      <p:sp>
        <p:nvSpPr>
          <p:cNvPr id="24" name="Text Placeholder 18">
            <a:extLst>
              <a:ext uri="{FF2B5EF4-FFF2-40B4-BE49-F238E27FC236}">
                <a16:creationId xmlns:a16="http://schemas.microsoft.com/office/drawing/2014/main" id="{AD69ED7C-4CA2-43D3-BF29-25DF815817DE}"/>
              </a:ext>
            </a:extLst>
          </p:cNvPr>
          <p:cNvSpPr txBox="1">
            <a:spLocks/>
          </p:cNvSpPr>
          <p:nvPr/>
        </p:nvSpPr>
        <p:spPr>
          <a:xfrm>
            <a:off x="1964266" y="11941045"/>
            <a:ext cx="7828351" cy="7813742"/>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panose="020B0604030504040204" pitchFamily="34" charset="0"/>
                <a:ea typeface="Verdana" panose="020B0604030504040204" pitchFamily="34" charset="0"/>
                <a:cs typeface="Verdana" charset="0"/>
              </a:rPr>
              <a:t>One of the major problems present in human-robot interactions is a robot’s ability to understand and adapt to human reactions, both verbal and nonverbal, to changes in a situation. This is a complex problem that includes a large number of different types of research such as human recognition, natural language processing, predictive analysis, and task planning. Currently, many human-robot interactions feel unnatural or ineffective as users are required to give clear, specific commands to robots in order to get them to perform as intended. In many situations, robots are not sophisticated enough to react naturally in real environments as they encounter events that are outside the scope of their programming.</a:t>
            </a:r>
          </a:p>
        </p:txBody>
      </p:sp>
      <p:sp>
        <p:nvSpPr>
          <p:cNvPr id="27" name="Text Placeholder 16">
            <a:extLst>
              <a:ext uri="{FF2B5EF4-FFF2-40B4-BE49-F238E27FC236}">
                <a16:creationId xmlns:a16="http://schemas.microsoft.com/office/drawing/2014/main" id="{46D19C78-FE10-41EC-A6D6-7469B293ABDD}"/>
              </a:ext>
            </a:extLst>
          </p:cNvPr>
          <p:cNvSpPr txBox="1">
            <a:spLocks/>
          </p:cNvSpPr>
          <p:nvPr/>
        </p:nvSpPr>
        <p:spPr>
          <a:xfrm>
            <a:off x="18365142" y="22360747"/>
            <a:ext cx="7397938" cy="38779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sz="2800" i="1" cap="none" dirty="0">
                <a:latin typeface="Verdana Regular"/>
              </a:rPr>
              <a:t>Post-joke classification: [Caption here]</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543</TotalTime>
  <Words>461</Words>
  <Application>Microsoft Office PowerPoint</Application>
  <PresentationFormat>Custom</PresentationFormat>
  <Paragraphs>28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Impact</vt:lpstr>
      <vt:lpstr>Georgia</vt:lpstr>
      <vt:lpstr>Verdana Regular</vt:lpstr>
      <vt:lpstr>Verdana</vt:lpstr>
      <vt:lpstr>Calibri</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Tim Bui</cp:lastModifiedBy>
  <cp:revision>67</cp:revision>
  <dcterms:created xsi:type="dcterms:W3CDTF">2017-04-19T21:01:26Z</dcterms:created>
  <dcterms:modified xsi:type="dcterms:W3CDTF">2020-02-15T05:06:18Z</dcterms:modified>
</cp:coreProperties>
</file>